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69" r:id="rId2"/>
    <p:sldId id="257" r:id="rId3"/>
    <p:sldId id="258" r:id="rId4"/>
    <p:sldId id="270" r:id="rId5"/>
    <p:sldId id="271" r:id="rId6"/>
    <p:sldId id="262" r:id="rId7"/>
    <p:sldId id="265" r:id="rId8"/>
    <p:sldId id="260" r:id="rId9"/>
    <p:sldId id="263" r:id="rId10"/>
    <p:sldId id="266" r:id="rId11"/>
    <p:sldId id="261" r:id="rId12"/>
    <p:sldId id="268" r:id="rId13"/>
    <p:sldId id="26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4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75" autoAdjust="0"/>
  </p:normalViewPr>
  <p:slideViewPr>
    <p:cSldViewPr snapToGrid="0">
      <p:cViewPr varScale="1">
        <p:scale>
          <a:sx n="107" d="100"/>
          <a:sy n="107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EB3A8F-B6EE-44E7-9450-35083F499BE2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C64E2C3-305D-490B-8D38-E3B11442C2A0}">
      <dgm:prSet phldrT="[Text]"/>
      <dgm:spPr/>
      <dgm:t>
        <a:bodyPr/>
        <a:lstStyle/>
        <a:p>
          <a:r>
            <a:rPr lang="en-US" dirty="0"/>
            <a:t>Positive</a:t>
          </a:r>
        </a:p>
      </dgm:t>
    </dgm:pt>
    <dgm:pt modelId="{DB14F776-2BE8-4D41-82B6-2A3631A1B841}" type="parTrans" cxnId="{224E334B-C0DE-4CB3-8C26-5264AB2AEA57}">
      <dgm:prSet/>
      <dgm:spPr/>
      <dgm:t>
        <a:bodyPr/>
        <a:lstStyle/>
        <a:p>
          <a:endParaRPr lang="en-US"/>
        </a:p>
      </dgm:t>
    </dgm:pt>
    <dgm:pt modelId="{E3F1C304-6486-432E-BE59-F84985AEB3F1}" type="sibTrans" cxnId="{224E334B-C0DE-4CB3-8C26-5264AB2AEA57}">
      <dgm:prSet/>
      <dgm:spPr/>
      <dgm:t>
        <a:bodyPr/>
        <a:lstStyle/>
        <a:p>
          <a:endParaRPr lang="en-US"/>
        </a:p>
      </dgm:t>
    </dgm:pt>
    <dgm:pt modelId="{1376F350-67BE-4A75-B834-62734C0877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Stock sentiment analysis can be used to determine investors' opinions of a specific stock or asset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Create efficient allocation of capital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Promote collaboration / research sharing for medium or small size company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Hint a future price action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Use as a marketing tool to promote company visions / plan 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Cost effective / spread out messages in matter of seconds / open 24 hours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</dgm:t>
    </dgm:pt>
    <dgm:pt modelId="{F32EBF8A-4AD0-4A37-8AA1-2EFADC4C7B12}" type="parTrans" cxnId="{2F47D670-243F-4C78-82AE-73C61CC79CDA}">
      <dgm:prSet/>
      <dgm:spPr/>
      <dgm:t>
        <a:bodyPr/>
        <a:lstStyle/>
        <a:p>
          <a:endParaRPr lang="en-US"/>
        </a:p>
      </dgm:t>
    </dgm:pt>
    <dgm:pt modelId="{BA6BF9B2-7F4F-46A4-A310-E471A7466B6F}" type="sibTrans" cxnId="{2F47D670-243F-4C78-82AE-73C61CC79CDA}">
      <dgm:prSet/>
      <dgm:spPr/>
      <dgm:t>
        <a:bodyPr/>
        <a:lstStyle/>
        <a:p>
          <a:endParaRPr lang="en-US"/>
        </a:p>
      </dgm:t>
    </dgm:pt>
    <dgm:pt modelId="{8FA3B885-A8A0-4E68-AE2C-A9F2EEB9DFEF}">
      <dgm:prSet phldrT="[Text]"/>
      <dgm:spPr/>
      <dgm:t>
        <a:bodyPr/>
        <a:lstStyle/>
        <a:p>
          <a:r>
            <a:rPr lang="en-US" dirty="0"/>
            <a:t>Negative</a:t>
          </a:r>
        </a:p>
      </dgm:t>
    </dgm:pt>
    <dgm:pt modelId="{3FB4C967-0751-4114-8748-71581A8AA1C4}" type="parTrans" cxnId="{543BB27C-9429-4007-98B1-265ECED57D88}">
      <dgm:prSet/>
      <dgm:spPr/>
      <dgm:t>
        <a:bodyPr/>
        <a:lstStyle/>
        <a:p>
          <a:endParaRPr lang="en-US"/>
        </a:p>
      </dgm:t>
    </dgm:pt>
    <dgm:pt modelId="{D846EA4E-F1AA-4053-A18E-275E300AE8F4}" type="sibTrans" cxnId="{543BB27C-9429-4007-98B1-265ECED57D88}">
      <dgm:prSet/>
      <dgm:spPr/>
      <dgm:t>
        <a:bodyPr/>
        <a:lstStyle/>
        <a:p>
          <a:endParaRPr lang="en-US"/>
        </a:p>
      </dgm:t>
    </dgm:pt>
    <dgm:pt modelId="{426010C5-3180-4C21-B3B1-FA2F2234FAA9}">
      <dgm:prSet phldrT="[Text]" custT="1"/>
      <dgm:spPr/>
      <dgm:t>
        <a:bodyPr/>
        <a:lstStyle/>
        <a:p>
          <a:r>
            <a:rPr lang="en-US" sz="1400" dirty="0"/>
            <a:t>No boundary / hard to control</a:t>
          </a:r>
        </a:p>
        <a:p>
          <a:endParaRPr lang="en-US" sz="1400" dirty="0"/>
        </a:p>
        <a:p>
          <a:r>
            <a:rPr lang="en-US" sz="1400" dirty="0"/>
            <a:t>Speculative mania with explosive Impact </a:t>
          </a:r>
        </a:p>
        <a:p>
          <a:endParaRPr lang="en-US" sz="1400" dirty="0"/>
        </a:p>
        <a:p>
          <a:r>
            <a:rPr lang="en-US" sz="1400" dirty="0"/>
            <a:t>Cost increase – monitor the activity </a:t>
          </a:r>
        </a:p>
      </dgm:t>
    </dgm:pt>
    <dgm:pt modelId="{05AB5D35-0774-4776-B256-993D78BB65B2}" type="parTrans" cxnId="{212B8E1F-D2FC-48C6-960C-36D8EAD4DD22}">
      <dgm:prSet/>
      <dgm:spPr/>
      <dgm:t>
        <a:bodyPr/>
        <a:lstStyle/>
        <a:p>
          <a:endParaRPr lang="en-US"/>
        </a:p>
      </dgm:t>
    </dgm:pt>
    <dgm:pt modelId="{926E6C6F-5A6B-431B-8CA8-8CD620B41D30}" type="sibTrans" cxnId="{212B8E1F-D2FC-48C6-960C-36D8EAD4DD22}">
      <dgm:prSet/>
      <dgm:spPr/>
      <dgm:t>
        <a:bodyPr/>
        <a:lstStyle/>
        <a:p>
          <a:endParaRPr lang="en-US"/>
        </a:p>
      </dgm:t>
    </dgm:pt>
    <dgm:pt modelId="{43583936-BE2E-4A42-BDD7-B1F8D780A152}" type="pres">
      <dgm:prSet presAssocID="{33EB3A8F-B6EE-44E7-9450-35083F499BE2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ED34DFC-5A96-4004-A633-CE7D2D54910C}" type="pres">
      <dgm:prSet presAssocID="{33EB3A8F-B6EE-44E7-9450-35083F499BE2}" presName="Background" presStyleLbl="node1" presStyleIdx="0" presStyleCnt="1" custScaleY="155080"/>
      <dgm:spPr/>
    </dgm:pt>
    <dgm:pt modelId="{1CA7571A-7FA6-43F8-9960-659F759D15F8}" type="pres">
      <dgm:prSet presAssocID="{33EB3A8F-B6EE-44E7-9450-35083F499BE2}" presName="Divider" presStyleLbl="callout" presStyleIdx="0" presStyleCnt="1"/>
      <dgm:spPr/>
    </dgm:pt>
    <dgm:pt modelId="{54B36BEB-B805-430A-A71D-5A401F0B1289}" type="pres">
      <dgm:prSet presAssocID="{33EB3A8F-B6EE-44E7-9450-35083F499BE2}" presName="ChildText1" presStyleLbl="revTx" presStyleIdx="0" presStyleCnt="0" custScaleY="89112" custLinFactNeighborY="-31112">
        <dgm:presLayoutVars>
          <dgm:chMax val="0"/>
          <dgm:chPref val="0"/>
          <dgm:bulletEnabled val="1"/>
        </dgm:presLayoutVars>
      </dgm:prSet>
      <dgm:spPr/>
    </dgm:pt>
    <dgm:pt modelId="{AFF5B524-E311-4862-8C03-B4F86BD086FB}" type="pres">
      <dgm:prSet presAssocID="{33EB3A8F-B6EE-44E7-9450-35083F499BE2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332A6F-3607-4AB8-A888-F19CF85FA8C6}" type="pres">
      <dgm:prSet presAssocID="{33EB3A8F-B6EE-44E7-9450-35083F499BE2}" presName="ParentText1" presStyleLbl="revTx" presStyleIdx="0" presStyleCnt="0">
        <dgm:presLayoutVars>
          <dgm:chMax val="1"/>
          <dgm:chPref val="1"/>
        </dgm:presLayoutVars>
      </dgm:prSet>
      <dgm:spPr/>
    </dgm:pt>
    <dgm:pt modelId="{A2607331-25FF-497A-A578-76EA60891878}" type="pres">
      <dgm:prSet presAssocID="{33EB3A8F-B6EE-44E7-9450-35083F499BE2}" presName="ParentShape1" presStyleLbl="alignImgPlace1" presStyleIdx="0" presStyleCnt="2" custScaleX="197842">
        <dgm:presLayoutVars/>
      </dgm:prSet>
      <dgm:spPr/>
    </dgm:pt>
    <dgm:pt modelId="{B80409DC-E99D-437F-8C76-FDFE493D70BB}" type="pres">
      <dgm:prSet presAssocID="{33EB3A8F-B6EE-44E7-9450-35083F499BE2}" presName="ParentText2" presStyleLbl="revTx" presStyleIdx="0" presStyleCnt="0">
        <dgm:presLayoutVars>
          <dgm:chMax val="1"/>
          <dgm:chPref val="1"/>
        </dgm:presLayoutVars>
      </dgm:prSet>
      <dgm:spPr/>
    </dgm:pt>
    <dgm:pt modelId="{CA490437-1E47-4B2B-B167-5E9E2BC2BBF8}" type="pres">
      <dgm:prSet presAssocID="{33EB3A8F-B6EE-44E7-9450-35083F499BE2}" presName="ParentShape2" presStyleLbl="alignImgPlace1" presStyleIdx="1" presStyleCnt="2" custScaleX="194753">
        <dgm:presLayoutVars/>
      </dgm:prSet>
      <dgm:spPr/>
    </dgm:pt>
  </dgm:ptLst>
  <dgm:cxnLst>
    <dgm:cxn modelId="{AE2D9A07-3006-4B77-B0F4-481DB77C8EED}" type="presOf" srcId="{8FA3B885-A8A0-4E68-AE2C-A9F2EEB9DFEF}" destId="{B80409DC-E99D-437F-8C76-FDFE493D70BB}" srcOrd="0" destOrd="0" presId="urn:microsoft.com/office/officeart/2009/3/layout/OpposingIdeas"/>
    <dgm:cxn modelId="{212B8E1F-D2FC-48C6-960C-36D8EAD4DD22}" srcId="{8FA3B885-A8A0-4E68-AE2C-A9F2EEB9DFEF}" destId="{426010C5-3180-4C21-B3B1-FA2F2234FAA9}" srcOrd="0" destOrd="0" parTransId="{05AB5D35-0774-4776-B256-993D78BB65B2}" sibTransId="{926E6C6F-5A6B-431B-8CA8-8CD620B41D30}"/>
    <dgm:cxn modelId="{224E334B-C0DE-4CB3-8C26-5264AB2AEA57}" srcId="{33EB3A8F-B6EE-44E7-9450-35083F499BE2}" destId="{4C64E2C3-305D-490B-8D38-E3B11442C2A0}" srcOrd="0" destOrd="0" parTransId="{DB14F776-2BE8-4D41-82B6-2A3631A1B841}" sibTransId="{E3F1C304-6486-432E-BE59-F84985AEB3F1}"/>
    <dgm:cxn modelId="{0A7E686C-49E9-4D4F-84FF-D54AF4A44E22}" type="presOf" srcId="{4C64E2C3-305D-490B-8D38-E3B11442C2A0}" destId="{DF332A6F-3607-4AB8-A888-F19CF85FA8C6}" srcOrd="0" destOrd="0" presId="urn:microsoft.com/office/officeart/2009/3/layout/OpposingIdeas"/>
    <dgm:cxn modelId="{2F47D670-243F-4C78-82AE-73C61CC79CDA}" srcId="{4C64E2C3-305D-490B-8D38-E3B11442C2A0}" destId="{1376F350-67BE-4A75-B834-62734C087766}" srcOrd="0" destOrd="0" parTransId="{F32EBF8A-4AD0-4A37-8AA1-2EFADC4C7B12}" sibTransId="{BA6BF9B2-7F4F-46A4-A310-E471A7466B6F}"/>
    <dgm:cxn modelId="{02513B55-B61A-4218-94D7-97793C977069}" type="presOf" srcId="{1376F350-67BE-4A75-B834-62734C087766}" destId="{54B36BEB-B805-430A-A71D-5A401F0B1289}" srcOrd="0" destOrd="0" presId="urn:microsoft.com/office/officeart/2009/3/layout/OpposingIdeas"/>
    <dgm:cxn modelId="{543BB27C-9429-4007-98B1-265ECED57D88}" srcId="{33EB3A8F-B6EE-44E7-9450-35083F499BE2}" destId="{8FA3B885-A8A0-4E68-AE2C-A9F2EEB9DFEF}" srcOrd="1" destOrd="0" parTransId="{3FB4C967-0751-4114-8748-71581A8AA1C4}" sibTransId="{D846EA4E-F1AA-4053-A18E-275E300AE8F4}"/>
    <dgm:cxn modelId="{CA4E19AD-2B6E-4B33-8C3F-8F52BE6AC209}" type="presOf" srcId="{33EB3A8F-B6EE-44E7-9450-35083F499BE2}" destId="{43583936-BE2E-4A42-BDD7-B1F8D780A152}" srcOrd="0" destOrd="0" presId="urn:microsoft.com/office/officeart/2009/3/layout/OpposingIdeas"/>
    <dgm:cxn modelId="{6912F8B7-8E2E-4D9F-BC24-9BD34E17A2D0}" type="presOf" srcId="{8FA3B885-A8A0-4E68-AE2C-A9F2EEB9DFEF}" destId="{CA490437-1E47-4B2B-B167-5E9E2BC2BBF8}" srcOrd="1" destOrd="0" presId="urn:microsoft.com/office/officeart/2009/3/layout/OpposingIdeas"/>
    <dgm:cxn modelId="{4965B5E2-3830-4189-BAF9-0D1EFF7D52A0}" type="presOf" srcId="{4C64E2C3-305D-490B-8D38-E3B11442C2A0}" destId="{A2607331-25FF-497A-A578-76EA60891878}" srcOrd="1" destOrd="0" presId="urn:microsoft.com/office/officeart/2009/3/layout/OpposingIdeas"/>
    <dgm:cxn modelId="{63DC34FD-63A7-4151-868A-C910458B1D96}" type="presOf" srcId="{426010C5-3180-4C21-B3B1-FA2F2234FAA9}" destId="{AFF5B524-E311-4862-8C03-B4F86BD086FB}" srcOrd="0" destOrd="0" presId="urn:microsoft.com/office/officeart/2009/3/layout/OpposingIdeas"/>
    <dgm:cxn modelId="{A995FCF1-2818-49B3-9C86-3A547F018B8B}" type="presParOf" srcId="{43583936-BE2E-4A42-BDD7-B1F8D780A152}" destId="{FED34DFC-5A96-4004-A633-CE7D2D54910C}" srcOrd="0" destOrd="0" presId="urn:microsoft.com/office/officeart/2009/3/layout/OpposingIdeas"/>
    <dgm:cxn modelId="{4FDDBD0A-510F-4A83-A2C1-DA1146C695D4}" type="presParOf" srcId="{43583936-BE2E-4A42-BDD7-B1F8D780A152}" destId="{1CA7571A-7FA6-43F8-9960-659F759D15F8}" srcOrd="1" destOrd="0" presId="urn:microsoft.com/office/officeart/2009/3/layout/OpposingIdeas"/>
    <dgm:cxn modelId="{EE5AB7AE-D22D-4C8C-A276-B66D5F5B47C2}" type="presParOf" srcId="{43583936-BE2E-4A42-BDD7-B1F8D780A152}" destId="{54B36BEB-B805-430A-A71D-5A401F0B1289}" srcOrd="2" destOrd="0" presId="urn:microsoft.com/office/officeart/2009/3/layout/OpposingIdeas"/>
    <dgm:cxn modelId="{6C063787-EC5D-4E0B-8198-C9ED9F36F5F8}" type="presParOf" srcId="{43583936-BE2E-4A42-BDD7-B1F8D780A152}" destId="{AFF5B524-E311-4862-8C03-B4F86BD086FB}" srcOrd="3" destOrd="0" presId="urn:microsoft.com/office/officeart/2009/3/layout/OpposingIdeas"/>
    <dgm:cxn modelId="{34C1B05D-8F66-4188-86EA-7643D1C137F8}" type="presParOf" srcId="{43583936-BE2E-4A42-BDD7-B1F8D780A152}" destId="{DF332A6F-3607-4AB8-A888-F19CF85FA8C6}" srcOrd="4" destOrd="0" presId="urn:microsoft.com/office/officeart/2009/3/layout/OpposingIdeas"/>
    <dgm:cxn modelId="{BE312247-8807-4BF5-BC6B-35489EAC46B5}" type="presParOf" srcId="{43583936-BE2E-4A42-BDD7-B1F8D780A152}" destId="{A2607331-25FF-497A-A578-76EA60891878}" srcOrd="5" destOrd="0" presId="urn:microsoft.com/office/officeart/2009/3/layout/OpposingIdeas"/>
    <dgm:cxn modelId="{E26132ED-F9AF-4909-9B1D-0342EC3D8CF5}" type="presParOf" srcId="{43583936-BE2E-4A42-BDD7-B1F8D780A152}" destId="{B80409DC-E99D-437F-8C76-FDFE493D70BB}" srcOrd="6" destOrd="0" presId="urn:microsoft.com/office/officeart/2009/3/layout/OpposingIdeas"/>
    <dgm:cxn modelId="{D0E83FAE-724D-48B3-8CEA-455EB1AF064A}" type="presParOf" srcId="{43583936-BE2E-4A42-BDD7-B1F8D780A152}" destId="{CA490437-1E47-4B2B-B167-5E9E2BC2BBF8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4DFC-5A96-4004-A633-CE7D2D54910C}">
      <dsp:nvSpPr>
        <dsp:cNvPr id="0" name=""/>
        <dsp:cNvSpPr/>
      </dsp:nvSpPr>
      <dsp:spPr>
        <a:xfrm>
          <a:off x="1655887" y="-63745"/>
          <a:ext cx="6650330" cy="5546157"/>
        </a:xfrm>
        <a:prstGeom prst="round2DiagRect">
          <a:avLst>
            <a:gd name="adj1" fmla="val 0"/>
            <a:gd name="adj2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7571A-7FA6-43F8-9960-659F759D15F8}">
      <dsp:nvSpPr>
        <dsp:cNvPr id="0" name=""/>
        <dsp:cNvSpPr/>
      </dsp:nvSpPr>
      <dsp:spPr>
        <a:xfrm>
          <a:off x="4981052" y="1300480"/>
          <a:ext cx="886" cy="2817706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36BEB-B805-430A-A71D-5A401F0B1289}">
      <dsp:nvSpPr>
        <dsp:cNvPr id="0" name=""/>
        <dsp:cNvSpPr/>
      </dsp:nvSpPr>
      <dsp:spPr>
        <a:xfrm>
          <a:off x="1877565" y="413223"/>
          <a:ext cx="2881809" cy="27040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Stock sentiment analysis can be used to determine investors' opinions of a specific stock or asset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Create efficient allocation of capital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Promote collaboration / research sharing for medium or small size company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Hint a future price action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Use as a marketing tool to promote company visions / plan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Cost effective / spread out messages in matter of seconds / open 24 hours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</dsp:txBody>
      <dsp:txXfrm>
        <a:off x="1877565" y="413223"/>
        <a:ext cx="2881809" cy="2704062"/>
      </dsp:txXfrm>
    </dsp:sp>
    <dsp:sp modelId="{AFF5B524-E311-4862-8C03-B4F86BD086FB}">
      <dsp:nvSpPr>
        <dsp:cNvPr id="0" name=""/>
        <dsp:cNvSpPr/>
      </dsp:nvSpPr>
      <dsp:spPr>
        <a:xfrm>
          <a:off x="5202730" y="1192106"/>
          <a:ext cx="2881809" cy="30344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boundary / hard to control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Speculative mania with explosive Impact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Cost increase – monitor the activity </a:t>
          </a:r>
        </a:p>
      </dsp:txBody>
      <dsp:txXfrm>
        <a:off x="5202730" y="1192106"/>
        <a:ext cx="2881809" cy="3034453"/>
      </dsp:txXfrm>
    </dsp:sp>
    <dsp:sp modelId="{A2607331-25FF-497A-A578-76EA60891878}">
      <dsp:nvSpPr>
        <dsp:cNvPr id="0" name=""/>
        <dsp:cNvSpPr/>
      </dsp:nvSpPr>
      <dsp:spPr>
        <a:xfrm rot="16200000">
          <a:off x="-849026" y="854291"/>
          <a:ext cx="3901440" cy="2192857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Positive</a:t>
          </a:r>
        </a:p>
      </dsp:txBody>
      <dsp:txXfrm>
        <a:off x="-517610" y="1735785"/>
        <a:ext cx="3238608" cy="1092701"/>
      </dsp:txXfrm>
    </dsp:sp>
    <dsp:sp modelId="{CA490437-1E47-4B2B-B167-5E9E2BC2BBF8}">
      <dsp:nvSpPr>
        <dsp:cNvPr id="0" name=""/>
        <dsp:cNvSpPr/>
      </dsp:nvSpPr>
      <dsp:spPr>
        <a:xfrm rot="5400000">
          <a:off x="6909691" y="2388637"/>
          <a:ext cx="3901440" cy="2158619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Negative</a:t>
          </a:r>
        </a:p>
      </dsp:txBody>
      <dsp:txXfrm>
        <a:off x="7235933" y="2603886"/>
        <a:ext cx="3248957" cy="107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2.wdp"/><Relationship Id="rId7" Type="http://schemas.openxmlformats.org/officeDocument/2006/relationships/image" Target="../media/image6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0215" y="2404531"/>
            <a:ext cx="7766936" cy="1646302"/>
          </a:xfrm>
        </p:spPr>
        <p:txBody>
          <a:bodyPr/>
          <a:lstStyle/>
          <a:p>
            <a:pPr algn="ctr"/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Social Media Freak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By: </a:t>
            </a:r>
            <a:r>
              <a:rPr lang="en-US" dirty="0"/>
              <a:t>June Beaver, Greg Douglas, Jose Medina, and Liz Martinez</a:t>
            </a:r>
          </a:p>
          <a:p>
            <a:endParaRPr lang="en-US" dirty="0"/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77910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F982A-0F1C-4F35-A08F-77DF2EFF1D03}"/>
              </a:ext>
            </a:extLst>
          </p:cNvPr>
          <p:cNvSpPr txBox="1"/>
          <p:nvPr/>
        </p:nvSpPr>
        <p:spPr>
          <a:xfrm>
            <a:off x="254199" y="947785"/>
            <a:ext cx="5192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Close Price vs Reddit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suggested that social media thread may help drive the stock price and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correlation between thread volume and trade volume – 0.92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Correlation between close price and thread volume was at 0.77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upvoted score also high correlates to the volume surge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CDB3-C249-4577-8247-4563D9B0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94" y="474084"/>
            <a:ext cx="5455404" cy="2829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50B7A-256B-401D-9D36-FFE3FE73096C}"/>
              </a:ext>
            </a:extLst>
          </p:cNvPr>
          <p:cNvSpPr txBox="1"/>
          <p:nvPr/>
        </p:nvSpPr>
        <p:spPr>
          <a:xfrm>
            <a:off x="607662" y="6455782"/>
            <a:ext cx="517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Only Reddit data was considered in this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629139-9376-486C-A2A1-10300CAF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34" y="3760348"/>
            <a:ext cx="8000010" cy="2354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ADF55F-A61B-4020-8AE5-1B5CF6575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083" y="3586370"/>
            <a:ext cx="2996540" cy="2996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01DBB9-AE65-468E-BCC1-908710C325B7}"/>
              </a:ext>
            </a:extLst>
          </p:cNvPr>
          <p:cNvSpPr txBox="1"/>
          <p:nvPr/>
        </p:nvSpPr>
        <p:spPr>
          <a:xfrm>
            <a:off x="8761845" y="5726461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7A2FB9-AB20-4985-AF30-12A8E3FB488E}"/>
              </a:ext>
            </a:extLst>
          </p:cNvPr>
          <p:cNvSpPr/>
          <p:nvPr/>
        </p:nvSpPr>
        <p:spPr>
          <a:xfrm>
            <a:off x="525975" y="4655451"/>
            <a:ext cx="5000124" cy="1951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85403" y="33095"/>
            <a:ext cx="42322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Prediction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403B7-9AB0-4815-ACFD-2296A41BF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0" y="846963"/>
            <a:ext cx="5000124" cy="341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A7B91-5496-4FC1-BC1C-183C2BC80AD7}"/>
              </a:ext>
            </a:extLst>
          </p:cNvPr>
          <p:cNvSpPr txBox="1"/>
          <p:nvPr/>
        </p:nvSpPr>
        <p:spPr>
          <a:xfrm>
            <a:off x="5450305" y="884322"/>
            <a:ext cx="64900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price (open/high/low/close)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trade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– </a:t>
            </a:r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sz="1400" dirty="0"/>
              <a:t>Rectified Linear Unit)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 - Tanh </a:t>
            </a:r>
            <a:r>
              <a:rPr lang="en-US" sz="1600" dirty="0"/>
              <a:t>(s - shaped)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mean_squared_error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Underfitting</a:t>
            </a:r>
            <a:r>
              <a:rPr lang="en-US" dirty="0"/>
              <a:t>-the algorithm does not fit the data well enough (high error rate in both </a:t>
            </a:r>
            <a:r>
              <a:rPr lang="en-US" dirty="0" err="1"/>
              <a:t>traing</a:t>
            </a:r>
            <a:r>
              <a:rPr lang="en-US" dirty="0"/>
              <a:t> and testing 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8396699" y="426772"/>
            <a:ext cx="332001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Neural Network - TensorFlow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67458-BD82-4D21-9175-6C9301608888}"/>
              </a:ext>
            </a:extLst>
          </p:cNvPr>
          <p:cNvSpPr txBox="1"/>
          <p:nvPr/>
        </p:nvSpPr>
        <p:spPr>
          <a:xfrm>
            <a:off x="525975" y="4229380"/>
            <a:ext cx="3318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Note: Graph shows result of Test data prediction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9DEBBD-3441-48A4-87F0-6059A38CC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5" y="5871504"/>
            <a:ext cx="4848536" cy="5541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81740E-0F3E-4F84-ABDB-EF9348EDB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05" y="4997828"/>
            <a:ext cx="4857064" cy="593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EBD098-AB8F-4202-A005-70A64855A264}"/>
              </a:ext>
            </a:extLst>
          </p:cNvPr>
          <p:cNvSpPr txBox="1"/>
          <p:nvPr/>
        </p:nvSpPr>
        <p:spPr>
          <a:xfrm>
            <a:off x="628282" y="5616543"/>
            <a:ext cx="143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 data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564B2-AD67-4254-A358-2768EFC3DA6E}"/>
              </a:ext>
            </a:extLst>
          </p:cNvPr>
          <p:cNvSpPr txBox="1"/>
          <p:nvPr/>
        </p:nvSpPr>
        <p:spPr>
          <a:xfrm>
            <a:off x="597505" y="4720829"/>
            <a:ext cx="1491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 data score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9299630" y="523220"/>
            <a:ext cx="209865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A6966-8C1E-4168-A5C5-CDDAA4E3A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49" y="1120528"/>
            <a:ext cx="3430855" cy="2182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0A189E-D0E3-4FFC-B517-E820DC575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947" y="4050557"/>
            <a:ext cx="3477057" cy="21952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A38921-AEAE-4FD6-BB45-B97E888100BA}"/>
              </a:ext>
            </a:extLst>
          </p:cNvPr>
          <p:cNvSpPr txBox="1"/>
          <p:nvPr/>
        </p:nvSpPr>
        <p:spPr>
          <a:xfrm>
            <a:off x="5173508" y="3656143"/>
            <a:ext cx="12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Testing dataset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741ED9-FAD1-416E-85DF-2E57C75F6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486" y="3115444"/>
            <a:ext cx="3704999" cy="8203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CDA4AA-6166-4D97-991F-E75C73AD3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77" y="1087161"/>
            <a:ext cx="3729377" cy="22496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13F6110-8546-4C61-95B5-8BFCB855B19A}"/>
              </a:ext>
            </a:extLst>
          </p:cNvPr>
          <p:cNvSpPr txBox="1"/>
          <p:nvPr/>
        </p:nvSpPr>
        <p:spPr>
          <a:xfrm>
            <a:off x="272296" y="717829"/>
            <a:ext cx="1925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Before Train &amp; Test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6CD235-5D72-4C72-B73E-9AC63CEB0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96" y="3525621"/>
            <a:ext cx="3477057" cy="5249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1B64B1-16B7-49FC-B90F-875090C947C5}"/>
              </a:ext>
            </a:extLst>
          </p:cNvPr>
          <p:cNvSpPr txBox="1"/>
          <p:nvPr/>
        </p:nvSpPr>
        <p:spPr>
          <a:xfrm>
            <a:off x="373021" y="4715339"/>
            <a:ext cx="400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is </a:t>
            </a:r>
            <a:r>
              <a:rPr lang="en-US" b="1" dirty="0"/>
              <a:t>overfitting</a:t>
            </a:r>
            <a:r>
              <a:rPr lang="en-US" dirty="0"/>
              <a:t> - accuracy of the training was above 75% but extremely poor in predicting the test 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ED99DE-A7B0-4CF9-8EB5-5F431A9241D3}"/>
              </a:ext>
            </a:extLst>
          </p:cNvPr>
          <p:cNvSpPr txBox="1"/>
          <p:nvPr/>
        </p:nvSpPr>
        <p:spPr>
          <a:xfrm>
            <a:off x="5285662" y="746666"/>
            <a:ext cx="12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Testing dataset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68CC331-E9A4-47B0-BAB4-8B6ECBDA8C44}"/>
              </a:ext>
            </a:extLst>
          </p:cNvPr>
          <p:cNvSpPr/>
          <p:nvPr/>
        </p:nvSpPr>
        <p:spPr>
          <a:xfrm rot="5400000">
            <a:off x="7610041" y="3330839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0F7E8A9-C5A1-4460-A314-9C76EBEC297F}"/>
              </a:ext>
            </a:extLst>
          </p:cNvPr>
          <p:cNvSpPr/>
          <p:nvPr/>
        </p:nvSpPr>
        <p:spPr>
          <a:xfrm>
            <a:off x="4097933" y="1542496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607C36-6084-4C6B-9988-57959A391C26}"/>
              </a:ext>
            </a:extLst>
          </p:cNvPr>
          <p:cNvSpPr txBox="1"/>
          <p:nvPr/>
        </p:nvSpPr>
        <p:spPr>
          <a:xfrm>
            <a:off x="8325004" y="1568774"/>
            <a:ext cx="142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size = 0.25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A5F286-5C20-4AB7-9A86-9635EC8588FA}"/>
              </a:ext>
            </a:extLst>
          </p:cNvPr>
          <p:cNvSpPr/>
          <p:nvPr/>
        </p:nvSpPr>
        <p:spPr>
          <a:xfrm>
            <a:off x="85403" y="33095"/>
            <a:ext cx="42322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Prediction Model</a:t>
            </a:r>
          </a:p>
        </p:txBody>
      </p:sp>
    </p:spTree>
    <p:extLst>
      <p:ext uri="{BB962C8B-B14F-4D97-AF65-F5344CB8AC3E}">
        <p14:creationId xmlns:p14="http://schemas.microsoft.com/office/powerpoint/2010/main" val="327465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98A46F-34C9-447E-9DD8-3C87092C4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904240"/>
              </p:ext>
            </p:extLst>
          </p:nvPr>
        </p:nvGraphicFramePr>
        <p:xfrm>
          <a:off x="120732" y="792128"/>
          <a:ext cx="99449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90883CB-B336-4918-82E5-711D7D52C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3941" y="289311"/>
            <a:ext cx="2996540" cy="2996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AED13E-2DC4-44CE-A7FB-AC206DE58FDE}"/>
              </a:ext>
            </a:extLst>
          </p:cNvPr>
          <p:cNvSpPr txBox="1"/>
          <p:nvPr/>
        </p:nvSpPr>
        <p:spPr>
          <a:xfrm>
            <a:off x="8888987" y="368756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0" y="6683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(maybe?)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B4F84A-056B-44C3-B3B8-10C908AF5B47}"/>
              </a:ext>
            </a:extLst>
          </p:cNvPr>
          <p:cNvSpPr/>
          <p:nvPr/>
        </p:nvSpPr>
        <p:spPr>
          <a:xfrm>
            <a:off x="1278105" y="1046273"/>
            <a:ext cx="62686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M</a:t>
            </a: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A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D4DA5-054D-4D62-9C83-D94C6F50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59" y="2093272"/>
            <a:ext cx="3468708" cy="371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BA11A-47E3-4C94-A445-6B9E97AE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71" y="3721280"/>
            <a:ext cx="2996540" cy="2996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F9524-8743-44D8-BE27-DAFC797DE601}"/>
              </a:ext>
            </a:extLst>
          </p:cNvPr>
          <p:cNvSpPr txBox="1"/>
          <p:nvPr/>
        </p:nvSpPr>
        <p:spPr>
          <a:xfrm>
            <a:off x="8960239" y="621141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30879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B3C7-D3D9-7C4D-B653-CD98BDAD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79" y="609600"/>
            <a:ext cx="11215114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Question</a:t>
            </a:r>
            <a:b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b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Will positive tweets &amp; posts in social media about a company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encourage people to invest in stocks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of that company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and as a result </a:t>
            </a:r>
            <a:b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make their stock price increase? </a:t>
            </a:r>
            <a:r>
              <a:rPr lang="en-US" sz="44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6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-7383" y="0"/>
            <a:ext cx="4689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Sentiment Analysis</a:t>
            </a:r>
            <a:endParaRPr lang="en-US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171704" y="415498"/>
            <a:ext cx="68995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Classifiers in Python</a:t>
            </a:r>
          </a:p>
          <a:p>
            <a:endParaRPr lang="en-US" sz="2400" b="1" dirty="0"/>
          </a:p>
          <a:p>
            <a:r>
              <a:rPr lang="en-US" sz="1600" b="1" dirty="0"/>
              <a:t>Naïve Bayes Classifier: </a:t>
            </a:r>
            <a:r>
              <a:rPr lang="en-US" sz="1600" dirty="0"/>
              <a:t>algorithm for predictive modeling </a:t>
            </a:r>
          </a:p>
          <a:p>
            <a:r>
              <a:rPr lang="en-US" sz="1600" dirty="0"/>
              <a:t>	using NLTK (Natural Language Toolkit) libraries  </a:t>
            </a:r>
          </a:p>
          <a:p>
            <a:r>
              <a:rPr lang="en-US" sz="1600" dirty="0"/>
              <a:t>		Dataset tool that categorizes each review as </a:t>
            </a:r>
          </a:p>
          <a:p>
            <a:r>
              <a:rPr lang="en-US" sz="1600" dirty="0"/>
              <a:t>		positive or negative</a:t>
            </a:r>
          </a:p>
          <a:p>
            <a:r>
              <a:rPr lang="en-US" sz="1600" dirty="0"/>
              <a:t>	by 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lvl="1"/>
            <a:endParaRPr lang="en-US" sz="1600" dirty="0"/>
          </a:p>
          <a:p>
            <a:pPr lvl="1"/>
            <a:r>
              <a:rPr lang="fr-FR" sz="1600" u="sng" dirty="0" err="1"/>
              <a:t>Popular</a:t>
            </a:r>
            <a:r>
              <a:rPr lang="fr-FR" sz="1600" u="sng" dirty="0"/>
              <a:t> NLP Sentiment </a:t>
            </a:r>
            <a:r>
              <a:rPr lang="fr-FR" sz="1600" u="sng" dirty="0" err="1"/>
              <a:t>analysis</a:t>
            </a:r>
            <a:r>
              <a:rPr lang="fr-FR" sz="1600" u="sng" dirty="0"/>
              <a:t> packages</a:t>
            </a:r>
            <a:endParaRPr lang="en-US" sz="16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Scikit-learn Classifiers with </a:t>
            </a:r>
            <a:r>
              <a:rPr lang="en-US" sz="1600" b="1" dirty="0"/>
              <a:t>NLTK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			built-in pretrained sentiment analyzer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TextBlob</a:t>
            </a:r>
            <a:r>
              <a:rPr lang="en-US" sz="1600" dirty="0"/>
              <a:t>: provide access to common text-processing operations 		through a familiar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SentiWordNet</a:t>
            </a:r>
            <a:r>
              <a:rPr lang="en-US" sz="1600" dirty="0"/>
              <a:t>: opinion lexicon derived from WordNet database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			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lvl="2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310288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CCB63-A0DC-4226-9F99-B3E6E93CB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281" y="830997"/>
            <a:ext cx="5445190" cy="2788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2AEB2-0692-4A02-961D-C2E4DC042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21" y="3722914"/>
            <a:ext cx="5882368" cy="30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726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1835</TotalTime>
  <Words>922</Words>
  <Application>Microsoft Office PowerPoint</Application>
  <PresentationFormat>Widescreen</PresentationFormat>
  <Paragraphs>146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Social Media Freak</vt:lpstr>
      <vt:lpstr>PowerPoint Presentation</vt:lpstr>
      <vt:lpstr>PowerPoint Presentation</vt:lpstr>
      <vt:lpstr>Question  Will positive tweets &amp; posts in social media about a company  encourage people to invest in stocks  of that company  and as a result  make their stock price increase?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139</cp:revision>
  <dcterms:created xsi:type="dcterms:W3CDTF">2021-09-30T12:00:47Z</dcterms:created>
  <dcterms:modified xsi:type="dcterms:W3CDTF">2021-10-06T23:41:02Z</dcterms:modified>
</cp:coreProperties>
</file>